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6" r:id="rId5"/>
    <p:sldId id="267" r:id="rId6"/>
    <p:sldId id="259" r:id="rId7"/>
    <p:sldId id="265" r:id="rId8"/>
    <p:sldId id="260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72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uv.group\UBT\TRC\4-1_CC_TSS_Netz_und_Breitbandservices\05_Projekte\Projekte_Team\02_Projekte\03_L&#228;nder_Ministerien\BE\Senat_WIBerlin_Breitbandausbau2016_16_110027891\11_Realisierung\Analyse\Lichtenberg\Online-Umfrage\Diagramme_Auswertu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uv.group\UBT\TRC\4-1_CC_TSS_Netz_und_Breitbandservices\05_Projekte\Projekte_Team\02_Projekte\03_L&#228;nder_Ministerien\BE\Senat_WIBerlin_Breitbandausbau2016_16_110027891\11_Realisierung\Analyse\Lichtenberg\Online-Umfrage\Diagramme_Auswertu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uv.group\UBT\TRC\4-1_CC_TSS_Netz_und_Breitbandservices\05_Projekte\Projekte_Team\02_Projekte\03_L&#228;nder_Ministerien\BE\Senat_WIBerlin_Breitbandausbau2016_16_110027891\11_Realisierung\Analyse\Lichtenberg\Online-Umfrage\Diagramme_Auswertu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uv.group\UBT\TRC\4-1_CC_TSS_Netz_und_Breitbandservices\05_Projekte\Projekte_Team\02_Projekte\03_L&#228;nder_Ministerien\BE\Senat_WIBerlin_Breitbandausbau2016_16_110027891\11_Realisierung\Analyse\Lichtenberg\Online-Umfrage\Diagramme_Auswertu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uv.group\UBT\TRC\4-1_CC_TSS_Netz_und_Breitbandservices\05_Projekte\Projekte_Team\02_Projekte\03_L&#228;nder_Ministerien\BE\Senat_WIBerlin_Breitbandausbau2016_16_110027891\11_Realisierung\Analyse\Lichtenberg\Online-Umfrage\Diagramme_Auswertu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000"/>
              <a:t>Durch welchen Anbieter wird der Breitbandanschluss für Ihre Organisation bereitgestellt?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Tabelle1!$A$48:$A$55</c:f>
              <c:strCache>
                <c:ptCount val="8"/>
                <c:pt idx="0">
                  <c:v>COLT</c:v>
                </c:pt>
                <c:pt idx="1">
                  <c:v>Deutsche Telekom AG</c:v>
                </c:pt>
                <c:pt idx="2">
                  <c:v>DNS: NET Internet Service GmbH</c:v>
                </c:pt>
                <c:pt idx="3">
                  <c:v>Kabel Deutschland</c:v>
                </c:pt>
                <c:pt idx="4">
                  <c:v>Telecolumbus</c:v>
                </c:pt>
                <c:pt idx="5">
                  <c:v>Versatel</c:v>
                </c:pt>
                <c:pt idx="6">
                  <c:v>Vodafone</c:v>
                </c:pt>
                <c:pt idx="7">
                  <c:v>Anderer Anbieter</c:v>
                </c:pt>
              </c:strCache>
            </c:strRef>
          </c:cat>
          <c:val>
            <c:numRef>
              <c:f>Tabelle1!$B$48:$B$55</c:f>
              <c:numCache>
                <c:formatCode>General</c:formatCode>
                <c:ptCount val="8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080000"/>
        <c:axId val="412100864"/>
      </c:barChart>
      <c:catAx>
        <c:axId val="41208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412100864"/>
        <c:crosses val="autoZero"/>
        <c:auto val="1"/>
        <c:lblAlgn val="ctr"/>
        <c:lblOffset val="100"/>
        <c:noMultiLvlLbl val="0"/>
      </c:catAx>
      <c:valAx>
        <c:axId val="41210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2080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de-DE" sz="1000"/>
              <a:t>Weicht die tatsächlich verfügbare Bandbreite von der vertraglich vereinbarten Bandbreite Ihres gebuchten Versorgungspaketes ab?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Tabelle1!$A$41:$A$44</c:f>
              <c:strCache>
                <c:ptCount val="4"/>
                <c:pt idx="0">
                  <c:v>weicht nicht ab </c:v>
                </c:pt>
                <c:pt idx="1">
                  <c:v>weicht geringfügig ab </c:v>
                </c:pt>
                <c:pt idx="2">
                  <c:v>weicht stark ab </c:v>
                </c:pt>
                <c:pt idx="3">
                  <c:v>Nicht einschätzbar</c:v>
                </c:pt>
              </c:strCache>
            </c:strRef>
          </c:cat>
          <c:val>
            <c:numRef>
              <c:f>Tabelle1!$B$41:$B$44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947328"/>
        <c:axId val="382949632"/>
      </c:barChart>
      <c:catAx>
        <c:axId val="38294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382949632"/>
        <c:crosses val="autoZero"/>
        <c:auto val="1"/>
        <c:lblAlgn val="ctr"/>
        <c:lblOffset val="100"/>
        <c:noMultiLvlLbl val="0"/>
      </c:catAx>
      <c:valAx>
        <c:axId val="38294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947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de-DE" sz="1000"/>
              <a:t> Wie hoch ist der aktuelle Breitbandbedarf Ihrer Organisation?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Tabelle1!$A$29:$A$36</c:f>
              <c:strCache>
                <c:ptCount val="8"/>
                <c:pt idx="0">
                  <c:v>Unter 50 Mbit/s</c:v>
                </c:pt>
                <c:pt idx="1">
                  <c:v>50 bis 100 Mbit/s</c:v>
                </c:pt>
                <c:pt idx="2">
                  <c:v>101 bis 200 Mbit/s</c:v>
                </c:pt>
                <c:pt idx="3">
                  <c:v>201 bis 400 Mbit/s</c:v>
                </c:pt>
                <c:pt idx="4">
                  <c:v>401 bis 600 Mbit/s</c:v>
                </c:pt>
                <c:pt idx="5">
                  <c:v> 601 bis 800 Mbit/s</c:v>
                </c:pt>
                <c:pt idx="6">
                  <c:v> 801 Mbit/s bis 1 Gbit/s</c:v>
                </c:pt>
                <c:pt idx="7">
                  <c:v>Über 1 Gbit/s</c:v>
                </c:pt>
              </c:strCache>
            </c:strRef>
          </c:cat>
          <c:val>
            <c:numRef>
              <c:f>Tabelle1!$B$29:$B$36</c:f>
              <c:numCache>
                <c:formatCode>General</c:formatCode>
                <c:ptCount val="8"/>
                <c:pt idx="0">
                  <c:v>9</c:v>
                </c:pt>
                <c:pt idx="1">
                  <c:v>5</c:v>
                </c:pt>
                <c:pt idx="2">
                  <c:v>10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08672"/>
        <c:axId val="419310592"/>
      </c:barChart>
      <c:catAx>
        <c:axId val="419308672"/>
        <c:scaling>
          <c:orientation val="minMax"/>
        </c:scaling>
        <c:delete val="0"/>
        <c:axPos val="b"/>
        <c:majorTickMark val="out"/>
        <c:minorTickMark val="none"/>
        <c:tickLblPos val="nextTo"/>
        <c:crossAx val="419310592"/>
        <c:crosses val="autoZero"/>
        <c:auto val="1"/>
        <c:lblAlgn val="ctr"/>
        <c:lblOffset val="100"/>
        <c:noMultiLvlLbl val="0"/>
      </c:catAx>
      <c:valAx>
        <c:axId val="41931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30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de-DE" sz="1000"/>
              <a:t>Wie hoch ist die monatliche Gebühr, die Ihre Organisation für die Bereitstellung des Breitbandanschlusses an den Telekommunikationsanbieter entrichtet?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Tabelle1!$A$82:$A$87</c:f>
              <c:strCache>
                <c:ptCount val="6"/>
                <c:pt idx="0">
                  <c:v>unter 50€ </c:v>
                </c:pt>
                <c:pt idx="1">
                  <c:v>51€ bis 100€ </c:v>
                </c:pt>
                <c:pt idx="2">
                  <c:v>101€ bis 300€ </c:v>
                </c:pt>
                <c:pt idx="3">
                  <c:v>301€ bis 500€ </c:v>
                </c:pt>
                <c:pt idx="4">
                  <c:v>501€ bis 1000€ </c:v>
                </c:pt>
                <c:pt idx="5">
                  <c:v>über 1000€</c:v>
                </c:pt>
              </c:strCache>
            </c:strRef>
          </c:cat>
          <c:val>
            <c:numRef>
              <c:f>Tabelle1!$B$82:$B$87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526912"/>
        <c:axId val="439171712"/>
      </c:barChart>
      <c:catAx>
        <c:axId val="419526912"/>
        <c:scaling>
          <c:orientation val="minMax"/>
        </c:scaling>
        <c:delete val="0"/>
        <c:axPos val="b"/>
        <c:majorTickMark val="out"/>
        <c:minorTickMark val="none"/>
        <c:tickLblPos val="nextTo"/>
        <c:crossAx val="439171712"/>
        <c:crosses val="autoZero"/>
        <c:auto val="1"/>
        <c:lblAlgn val="ctr"/>
        <c:lblOffset val="100"/>
        <c:noMultiLvlLbl val="0"/>
      </c:catAx>
      <c:valAx>
        <c:axId val="43917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52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de-DE" sz="1000"/>
              <a:t>Welche digitalen Dienste, die auf den Breitbandanschluss zugreifen, nutzen Ihre Mitarbeiter?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Tabelle1!$A$114:$A$120</c:f>
              <c:strCache>
                <c:ptCount val="7"/>
                <c:pt idx="0">
                  <c:v>Internet Browsing</c:v>
                </c:pt>
                <c:pt idx="1">
                  <c:v>E-Mail</c:v>
                </c:pt>
                <c:pt idx="2">
                  <c:v>Videotelefonie / -konferenzen</c:v>
                </c:pt>
                <c:pt idx="3">
                  <c:v>File Sharing / File Hosting (Cloud-Speicherung)</c:v>
                </c:pt>
                <c:pt idx="4">
                  <c:v>Data Analytics</c:v>
                </c:pt>
                <c:pt idx="5">
                  <c:v>Machine-to-Machine-Communication</c:v>
                </c:pt>
                <c:pt idx="6">
                  <c:v>Social Media</c:v>
                </c:pt>
              </c:strCache>
            </c:strRef>
          </c:cat>
          <c:val>
            <c:numRef>
              <c:f>Tabelle1!$B$114:$B$120</c:f>
              <c:numCache>
                <c:formatCode>General</c:formatCode>
                <c:ptCount val="7"/>
                <c:pt idx="0">
                  <c:v>11</c:v>
                </c:pt>
                <c:pt idx="1">
                  <c:v>17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57440"/>
        <c:axId val="419387648"/>
      </c:barChart>
      <c:catAx>
        <c:axId val="41935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419387648"/>
        <c:crosses val="autoZero"/>
        <c:auto val="1"/>
        <c:lblAlgn val="ctr"/>
        <c:lblOffset val="100"/>
        <c:noMultiLvlLbl val="0"/>
      </c:catAx>
      <c:valAx>
        <c:axId val="41938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35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D723B-0163-4C45-B488-BDEAF33C4753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A72D3-F06F-4B9A-953F-13D7178466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9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A72D3-F06F-4B9A-953F-13D71784660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33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03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1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7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59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36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29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45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66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71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2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12EB-5F15-415C-A91D-306D25148DD9}" type="datetimeFigureOut">
              <a:rPr lang="de-DE" smtClean="0"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1999B-D4CB-47AD-8893-2A89D9925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28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Ergebnispräsentation Versorgungs- und Bedarfsumfrage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6400800" cy="1752600"/>
          </a:xfrm>
        </p:spPr>
        <p:txBody>
          <a:bodyPr/>
          <a:lstStyle/>
          <a:p>
            <a:pPr algn="l"/>
            <a:r>
              <a:rPr lang="de-DE" dirty="0" smtClean="0"/>
              <a:t>Ansprechpartner</a:t>
            </a:r>
          </a:p>
          <a:p>
            <a:pPr algn="l"/>
            <a:r>
              <a:rPr lang="de-DE" dirty="0" smtClean="0"/>
              <a:t>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51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Technische Details und Versorgungsbewertung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71600" y="2551544"/>
            <a:ext cx="7488832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Verwendete Technologien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Bewertung der Breitbandversorgung je Adresspunkt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Bewertung der Versorgung mit leitungsgebundenen und mobilen Breitbandanschlüssen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Bewertung der Stabilität der Versorgung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Abgleich der gebuchten Leistungspakete mit der tatsächlichen Versorgung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1286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4" name="Textfeld 3"/>
          <p:cNvSpPr txBox="1"/>
          <p:nvPr/>
        </p:nvSpPr>
        <p:spPr>
          <a:xfrm rot="514919">
            <a:off x="7617040" y="106999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467094"/>
              </p:ext>
            </p:extLst>
          </p:nvPr>
        </p:nvGraphicFramePr>
        <p:xfrm>
          <a:off x="722307" y="1763186"/>
          <a:ext cx="7162061" cy="378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03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de-DE" dirty="0" smtClean="0"/>
              <a:t>Bedarf und zukünftiger Ausblick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619672" y="3212976"/>
            <a:ext cx="590465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Einschätzungen zum aktuellen Bedarf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Einschätzung zum zukünftigen Bedarf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1286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4" name="Textfeld 3"/>
          <p:cNvSpPr txBox="1"/>
          <p:nvPr/>
        </p:nvSpPr>
        <p:spPr>
          <a:xfrm rot="514919">
            <a:off x="7473024" y="11420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315278"/>
              </p:ext>
            </p:extLst>
          </p:nvPr>
        </p:nvGraphicFramePr>
        <p:xfrm>
          <a:off x="722307" y="2159172"/>
          <a:ext cx="7738125" cy="2854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48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de-DE" dirty="0" smtClean="0"/>
              <a:t>Tarifwahl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619672" y="3356992"/>
            <a:ext cx="6408712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Nutzung von Geschäftskundentarifen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Monatliche Kosten für Breitbandanschluss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12860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4" name="Textfeld 3"/>
          <p:cNvSpPr txBox="1"/>
          <p:nvPr/>
        </p:nvSpPr>
        <p:spPr>
          <a:xfrm rot="514919">
            <a:off x="7329008" y="11420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423124"/>
              </p:ext>
            </p:extLst>
          </p:nvPr>
        </p:nvGraphicFramePr>
        <p:xfrm>
          <a:off x="722306" y="1994416"/>
          <a:ext cx="7378086" cy="3306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20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de-DE" dirty="0" smtClean="0"/>
              <a:t>Nutzungsverhalten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99592" y="2924944"/>
            <a:ext cx="7560840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Aussagen zum Nutzungsverhalten innerhalb der Organisation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Ausblick auf die Nutzung zusätzlicher Dienste bei besserer Versorgung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Einschätzungen zur Nutzung von digitalen Parallelanwendungen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Überblick der genutzten Dienste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79406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4" name="Textfeld 3"/>
          <p:cNvSpPr txBox="1"/>
          <p:nvPr/>
        </p:nvSpPr>
        <p:spPr>
          <a:xfrm rot="514919">
            <a:off x="7329008" y="11420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367744"/>
              </p:ext>
            </p:extLst>
          </p:nvPr>
        </p:nvGraphicFramePr>
        <p:xfrm>
          <a:off x="539552" y="1844824"/>
          <a:ext cx="7522102" cy="4400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77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Umfrageteilnehmer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66475"/>
              </p:ext>
            </p:extLst>
          </p:nvPr>
        </p:nvGraphicFramePr>
        <p:xfrm>
          <a:off x="467544" y="1988840"/>
          <a:ext cx="8064896" cy="3500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16224"/>
                <a:gridCol w="6048672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/>
                        <a:t>Umfragemethodik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Online-Befragung</a:t>
                      </a:r>
                      <a:r>
                        <a:rPr lang="de-DE" sz="1600" baseline="0" dirty="0" smtClean="0"/>
                        <a:t> und schriftliche Befragung (Fragebögen)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/>
                        <a:t>Rücklauf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Anzahl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dirty="0" smtClean="0"/>
                        <a:t>Datensätze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/>
                        <a:t>Anzahl verwertbare Datensätze</a:t>
                      </a: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Teilnehmerherkunft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Privat, Gewerbe, öffentliche</a:t>
                      </a:r>
                      <a:r>
                        <a:rPr lang="de-DE" sz="1600" baseline="0" dirty="0" smtClean="0"/>
                        <a:t> Einrichtung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Gebietsfokus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Umfrageteilnehmer mehrheitlich aus</a:t>
                      </a:r>
                      <a:r>
                        <a:rPr lang="de-DE" sz="1600" baseline="0" dirty="0" smtClean="0"/>
                        <a:t> den Straßen …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Durchschnittliche Mitarbeiteranzahl bei</a:t>
                      </a:r>
                      <a:r>
                        <a:rPr lang="de-DE" sz="1600" baseline="0" dirty="0" smtClean="0"/>
                        <a:t> Gewerbegebieten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…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Anzahl der Haushalte im Gebiet (Privat/Gewerbe)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 rot="514919">
            <a:off x="7112984" y="98114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Vorlage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8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Überblick Ergebnisse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742" y="1628800"/>
            <a:ext cx="8049446" cy="16561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Tx/>
              <a:defRPr/>
            </a:pPr>
            <a:r>
              <a:rPr lang="de-DE" sz="1800" kern="1200" dirty="0" smtClean="0">
                <a:ea typeface="Calibri"/>
                <a:cs typeface="Times New Roman"/>
              </a:rPr>
              <a:t>Grundlage: Annahme/Hypothese vor Befragung, Erhebung aus der </a:t>
            </a:r>
            <a:r>
              <a:rPr lang="de-DE" sz="1800" dirty="0">
                <a:ea typeface="Calibri"/>
                <a:cs typeface="Times New Roman"/>
              </a:rPr>
              <a:t>V</a:t>
            </a:r>
            <a:r>
              <a:rPr lang="de-DE" sz="1800" kern="1200" dirty="0" smtClean="0">
                <a:ea typeface="Calibri"/>
                <a:cs typeface="Times New Roman"/>
              </a:rPr>
              <a:t>ersorgungsanalyse</a:t>
            </a:r>
          </a:p>
          <a:p>
            <a:pPr marL="361950" lvl="1" indent="0" eaLnBrk="1" fontAlgn="auto" hangingPunct="1">
              <a:spcAft>
                <a:spcPts val="0"/>
              </a:spcAft>
              <a:buClrTx/>
              <a:buNone/>
              <a:defRPr/>
            </a:pPr>
            <a:endParaRPr lang="de-DE" sz="1800" kern="1200" dirty="0"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r>
              <a:rPr lang="de-DE" sz="1800" kern="1200" dirty="0" smtClean="0">
                <a:ea typeface="Calibri"/>
                <a:cs typeface="Times New Roman"/>
              </a:rPr>
              <a:t>Frage/Ziel: generelle Fragestellung für das ausgewählte Gebiet</a:t>
            </a:r>
          </a:p>
          <a:p>
            <a:pPr marL="361950" lvl="1" indent="0" eaLnBrk="1" fontAlgn="auto" hangingPunct="1">
              <a:spcAft>
                <a:spcPts val="0"/>
              </a:spcAft>
              <a:buClrTx/>
              <a:buNone/>
              <a:defRPr/>
            </a:pPr>
            <a:endParaRPr lang="de-DE" sz="1800" kern="1200" dirty="0" smtClean="0"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r>
              <a:rPr lang="de-DE" sz="1800" kern="1200" dirty="0" smtClean="0">
                <a:ea typeface="Calibri"/>
                <a:cs typeface="Times New Roman"/>
              </a:rPr>
              <a:t>Umfrageauswertung</a:t>
            </a:r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endParaRPr lang="de-DE" sz="1800" kern="1200" dirty="0" smtClean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endParaRPr lang="de-DE" sz="1800" kern="1200" dirty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endParaRPr lang="de-DE" sz="1800" kern="1200" dirty="0" smtClean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endParaRPr lang="de-DE" sz="1800" kern="1200" dirty="0">
              <a:solidFill>
                <a:srgbClr val="0070B7"/>
              </a:solidFill>
              <a:ea typeface="Calibri"/>
              <a:cs typeface="Times New Roman"/>
            </a:endParaRPr>
          </a:p>
          <a:p>
            <a:endParaRPr lang="de-DE" sz="18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51402"/>
              </p:ext>
            </p:extLst>
          </p:nvPr>
        </p:nvGraphicFramePr>
        <p:xfrm>
          <a:off x="467544" y="3851880"/>
          <a:ext cx="7848872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/>
                <a:gridCol w="5184576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Breitbandverfügbarkeit</a:t>
                      </a:r>
                    </a:p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Gebuchte Leistungspakete</a:t>
                      </a:r>
                      <a:endParaRPr lang="de-DE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Nutzungsverhalten</a:t>
                      </a:r>
                    </a:p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 rot="514919">
            <a:off x="7112984" y="98114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Vorlage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39552" y="1844824"/>
            <a:ext cx="7737861" cy="1656184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ClrTx/>
              <a:defRPr/>
            </a:pPr>
            <a:r>
              <a:rPr lang="de-DE" kern="1200" dirty="0" smtClean="0">
                <a:solidFill>
                  <a:srgbClr val="0070B7"/>
                </a:solidFill>
                <a:ea typeface="Calibri"/>
                <a:cs typeface="Times New Roman"/>
              </a:rPr>
              <a:t>Grundlage: </a:t>
            </a:r>
            <a:r>
              <a:rPr lang="de-DE" kern="1200" dirty="0" smtClean="0">
                <a:ea typeface="Calibri"/>
                <a:cs typeface="Times New Roman"/>
              </a:rPr>
              <a:t>Versorgungsanalyse - eine </a:t>
            </a:r>
            <a:r>
              <a:rPr lang="de-DE" kern="1200" dirty="0">
                <a:ea typeface="Calibri"/>
                <a:cs typeface="Times New Roman"/>
              </a:rPr>
              <a:t>hohe wahrscheinliche Breitbandabdeckung für Geschäftskundentarife deutet eigentlich auf eine gute Versorgung </a:t>
            </a:r>
            <a:r>
              <a:rPr lang="de-DE" kern="1200" dirty="0" smtClean="0">
                <a:ea typeface="Calibri"/>
                <a:cs typeface="Times New Roman"/>
              </a:rPr>
              <a:t>hin</a:t>
            </a:r>
          </a:p>
          <a:p>
            <a:pPr marL="361950" lvl="1" indent="0" eaLnBrk="1" fontAlgn="auto" hangingPunct="1">
              <a:spcAft>
                <a:spcPts val="0"/>
              </a:spcAft>
              <a:buClrTx/>
              <a:buNone/>
              <a:defRPr/>
            </a:pPr>
            <a:endParaRPr lang="de-DE" kern="1200" dirty="0"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r>
              <a:rPr lang="de-DE" kern="1200" dirty="0" smtClean="0">
                <a:solidFill>
                  <a:srgbClr val="0070B7"/>
                </a:solidFill>
                <a:ea typeface="Calibri"/>
                <a:cs typeface="Times New Roman"/>
              </a:rPr>
              <a:t>Frage: </a:t>
            </a:r>
            <a:r>
              <a:rPr lang="de-DE" kern="1200" dirty="0" smtClean="0">
                <a:ea typeface="Calibri"/>
                <a:cs typeface="Times New Roman"/>
              </a:rPr>
              <a:t>Warum </a:t>
            </a:r>
            <a:r>
              <a:rPr lang="de-DE" kern="1200" dirty="0">
                <a:ea typeface="Calibri"/>
                <a:cs typeface="Times New Roman"/>
              </a:rPr>
              <a:t>wird die Versorgung bei den </a:t>
            </a:r>
            <a:r>
              <a:rPr lang="de-DE" kern="1200" dirty="0" smtClean="0">
                <a:ea typeface="Calibri"/>
                <a:cs typeface="Times New Roman"/>
              </a:rPr>
              <a:t>Unternehmen als </a:t>
            </a:r>
            <a:r>
              <a:rPr lang="de-DE" kern="1200" dirty="0">
                <a:ea typeface="Calibri"/>
                <a:cs typeface="Times New Roman"/>
              </a:rPr>
              <a:t>schlecht bewertet</a:t>
            </a:r>
            <a:r>
              <a:rPr lang="de-DE" kern="1200" dirty="0" smtClean="0">
                <a:ea typeface="Calibri"/>
                <a:cs typeface="Times New Roman"/>
              </a:rPr>
              <a:t>?</a:t>
            </a:r>
          </a:p>
          <a:p>
            <a:pPr marL="361950" lvl="1" indent="0" eaLnBrk="1" fontAlgn="auto" hangingPunct="1">
              <a:spcAft>
                <a:spcPts val="0"/>
              </a:spcAft>
              <a:buClrTx/>
              <a:buNone/>
              <a:defRPr/>
            </a:pPr>
            <a:endParaRPr lang="de-DE" kern="1200" dirty="0" smtClean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r>
              <a:rPr lang="de-DE" kern="1200" dirty="0" smtClean="0">
                <a:solidFill>
                  <a:srgbClr val="0070B7"/>
                </a:solidFill>
                <a:ea typeface="Calibri"/>
                <a:cs typeface="Times New Roman"/>
              </a:rPr>
              <a:t>Umfrageauswertung</a:t>
            </a:r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endParaRPr lang="de-DE" kern="1200" dirty="0" smtClean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endParaRPr lang="de-DE" kern="1200" dirty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endParaRPr lang="de-DE" kern="1200" dirty="0" smtClean="0">
              <a:solidFill>
                <a:srgbClr val="0070B7"/>
              </a:solidFill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Tx/>
              <a:defRPr/>
            </a:pPr>
            <a:endParaRPr lang="de-DE" kern="1200" dirty="0">
              <a:solidFill>
                <a:srgbClr val="0070B7"/>
              </a:solidFill>
              <a:ea typeface="Calibri"/>
              <a:cs typeface="Times New Roman"/>
            </a:endParaRPr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393030"/>
              </p:ext>
            </p:extLst>
          </p:nvPr>
        </p:nvGraphicFramePr>
        <p:xfrm>
          <a:off x="539552" y="3573016"/>
          <a:ext cx="7776864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3409"/>
                <a:gridCol w="5593455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Breitbandverfügbarkeit</a:t>
                      </a:r>
                    </a:p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412" marR="122412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stärkere Negativbewertung bei leitungsgebundenen</a:t>
                      </a: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Technologien (auch für VDSL-Anschlüsse)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hohe Wahrnehmung von  Leistungseinbrüchen zu Spitzenlastzeiten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412" marR="1224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Gebuchte Leistungspakete</a:t>
                      </a:r>
                      <a:endParaRPr lang="de-DE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412" marR="122412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deutliche</a:t>
                      </a: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Diskrepanz zwischen gebuchter</a:t>
                      </a: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tatsächlicher Leistung trotz starker Nutzung von Geschäftskundentarifen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/>
                        <a:buChar char="à"/>
                      </a:pP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allerdings mehrheitlich Abschlüsse günstiger Tarifpakete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Bedarfssteigerung wird erwartet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412" marR="1224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Nutzungsverhalten</a:t>
                      </a:r>
                    </a:p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412" marR="122412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intensive</a:t>
                      </a: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parallele Nutzung digitaler Dienste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412" marR="1224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26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b="1" dirty="0" smtClean="0"/>
              <a:t>Nächste Handlungsschritte auf </a:t>
            </a:r>
            <a:r>
              <a:rPr lang="de-DE" b="1" dirty="0"/>
              <a:t>G</a:t>
            </a:r>
            <a:r>
              <a:rPr lang="de-DE" b="1" dirty="0" smtClean="0"/>
              <a:t>rund von </a:t>
            </a:r>
            <a:r>
              <a:rPr lang="de-DE" b="1" dirty="0"/>
              <a:t>E</a:t>
            </a:r>
            <a:r>
              <a:rPr lang="de-DE" b="1" dirty="0" smtClean="0"/>
              <a:t>rgebnissen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 smtClean="0"/>
              <a:t>Netzbetreiberbefragung </a:t>
            </a:r>
            <a:r>
              <a:rPr lang="de-DE" dirty="0"/>
              <a:t>führt derzeit zur Prüfung von eigenwirtschaftlichen Ausbaumöglichkeiten – ggf. wird durch Befragung eigenwirtschaftlicher Ausbau initiiert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Prüfung Finanzierungsmöglichkeiten externe Beratung mit </a:t>
            </a:r>
            <a:r>
              <a:rPr lang="de-DE" dirty="0" err="1"/>
              <a:t>SenWEB</a:t>
            </a:r>
            <a:endParaRPr lang="de-DE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Prüfung förderrechtlicher Voraussetzungen im Problemgebiet mit </a:t>
            </a:r>
            <a:r>
              <a:rPr lang="de-DE" dirty="0" err="1"/>
              <a:t>SenWEB</a:t>
            </a:r>
            <a:endParaRPr lang="de-DE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ym typeface="Wingdings" panose="05000000000000000000" pitchFamily="2" charset="2"/>
              </a:rPr>
              <a:t>Skizzieren eines </a:t>
            </a:r>
            <a:r>
              <a:rPr lang="de-DE" dirty="0"/>
              <a:t>konkretes Ausbauvorhaben für das Gewerbegebiet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Eventuelle Förderantragsstellung bei </a:t>
            </a:r>
            <a:r>
              <a:rPr lang="de-DE" dirty="0" err="1"/>
              <a:t>SenWEB</a:t>
            </a:r>
            <a:r>
              <a:rPr lang="de-DE" dirty="0"/>
              <a:t> (direkter Austausch mit Fachreferat GRW notwendig)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Hilfestellung bietet Leitfaden Breitbandausbau der </a:t>
            </a:r>
            <a:r>
              <a:rPr lang="de-DE" dirty="0" smtClean="0"/>
              <a:t>Bezirke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44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Nächste Schritte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endParaRPr lang="de-DE" dirty="0">
              <a:cs typeface="Times New Roman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cs typeface="Times New Roman"/>
                <a:sym typeface="Wingdings" panose="05000000000000000000" pitchFamily="2" charset="2"/>
              </a:rPr>
              <a:t>detaillierter Abgleich der Umfrageergebnisse mit den Ergebnissen aus der Versorgungsanalyse </a:t>
            </a:r>
          </a:p>
          <a:p>
            <a:pPr>
              <a:defRPr/>
            </a:pPr>
            <a:endParaRPr lang="de-DE" dirty="0">
              <a:cs typeface="Times New Roman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cs typeface="Times New Roman"/>
                <a:sym typeface="Wingdings" panose="05000000000000000000" pitchFamily="2" charset="2"/>
              </a:rPr>
              <a:t>Auswertung über Infrastrukturatlas der Bundesnetzagentur zur Einordnung technologischer Voraussetzungen im Problemgebiet und zum Abgleich mit der Versorgungs- und Bedarfsanalyse </a:t>
            </a:r>
          </a:p>
          <a:p>
            <a:pPr>
              <a:defRPr/>
            </a:pPr>
            <a:endParaRPr lang="de-DE" dirty="0">
              <a:cs typeface="Times New Roman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cs typeface="Times New Roman"/>
                <a:sym typeface="Wingdings" panose="05000000000000000000" pitchFamily="2" charset="2"/>
              </a:rPr>
              <a:t>Spiegelung der Ergebnisse mit Netzbetreibern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646733" cy="64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03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Anweisungen zur Auswertung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Beispielhafter Fragenkatalog findet sich ebenfalls auf dem </a:t>
            </a:r>
            <a:r>
              <a:rPr lang="de-DE" sz="2400" dirty="0" err="1" smtClean="0"/>
              <a:t>Sharepoint</a:t>
            </a:r>
            <a:r>
              <a:rPr lang="de-DE" sz="2400" dirty="0" smtClean="0"/>
              <a:t> von </a:t>
            </a:r>
            <a:r>
              <a:rPr lang="de-DE" sz="2400" i="1" dirty="0" smtClean="0"/>
              <a:t>Projekt Zukunft </a:t>
            </a:r>
          </a:p>
          <a:p>
            <a:r>
              <a:rPr lang="de-DE" sz="2400" dirty="0" smtClean="0"/>
              <a:t>Darstellung über Grafiken:</a:t>
            </a:r>
          </a:p>
          <a:p>
            <a:pPr lvl="1"/>
            <a:r>
              <a:rPr lang="de-DE" sz="2400" dirty="0"/>
              <a:t>e</a:t>
            </a:r>
            <a:r>
              <a:rPr lang="de-DE" sz="2400" dirty="0" smtClean="0"/>
              <a:t>ntweder automatisch </a:t>
            </a:r>
            <a:r>
              <a:rPr lang="de-DE" sz="2400" dirty="0" smtClean="0"/>
              <a:t>erstellt </a:t>
            </a:r>
            <a:r>
              <a:rPr lang="de-DE" sz="2400" dirty="0" smtClean="0"/>
              <a:t>in entsprechender Befragungssoftware</a:t>
            </a:r>
          </a:p>
          <a:p>
            <a:pPr lvl="1"/>
            <a:r>
              <a:rPr lang="de-DE" sz="2400" dirty="0"/>
              <a:t>o</a:t>
            </a:r>
            <a:r>
              <a:rPr lang="de-DE" sz="2400" dirty="0" smtClean="0"/>
              <a:t>der eigene Erstellung, z. B. über Excel</a:t>
            </a:r>
            <a:endParaRPr lang="de-DE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1128"/>
            <a:ext cx="646733" cy="64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78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de-DE" dirty="0" smtClean="0"/>
              <a:t>Statistische Informationen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475656" y="3068960"/>
            <a:ext cx="640871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Zuordnung der Umfrageteilnehmer zu Sektoren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Folie: </a:t>
            </a:r>
            <a:r>
              <a:rPr lang="de-DE" sz="2400" dirty="0" smtClean="0"/>
              <a:t>Überblick der Anbieter von Breitbandanschlüssen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5000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Beispiel anhand von Lichtenberg</a:t>
            </a:r>
          </a:p>
        </p:txBody>
      </p:sp>
      <p:sp>
        <p:nvSpPr>
          <p:cNvPr id="4" name="Textfeld 3"/>
          <p:cNvSpPr txBox="1"/>
          <p:nvPr/>
        </p:nvSpPr>
        <p:spPr>
          <a:xfrm rot="514919">
            <a:off x="7184992" y="123756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367669"/>
              </p:ext>
            </p:extLst>
          </p:nvPr>
        </p:nvGraphicFramePr>
        <p:xfrm>
          <a:off x="539552" y="1916832"/>
          <a:ext cx="7330467" cy="407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3435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Bildschirmpräsentation (4:3)</PresentationFormat>
  <Paragraphs>105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Ergebnispräsentation Versorgungs- und Bedarfsumfrage</vt:lpstr>
      <vt:lpstr>Umfrageteilnehmer</vt:lpstr>
      <vt:lpstr>Überblick Ergebnisse</vt:lpstr>
      <vt:lpstr>Beispiel anhand von Lichtenberg</vt:lpstr>
      <vt:lpstr>Beispiel anhand von Lichtenberg</vt:lpstr>
      <vt:lpstr> Nächste Schritte </vt:lpstr>
      <vt:lpstr> Anweisungen zur Auswertung</vt:lpstr>
      <vt:lpstr>Statistische Informationen</vt:lpstr>
      <vt:lpstr>Beispiel anhand von Lichtenberg</vt:lpstr>
      <vt:lpstr>Technische Details und Versorgungsbewertung</vt:lpstr>
      <vt:lpstr>Beispiel anhand von Lichtenberg</vt:lpstr>
      <vt:lpstr>Bedarf und zukünftiger Ausblick</vt:lpstr>
      <vt:lpstr>Beispiel anhand von Lichtenberg</vt:lpstr>
      <vt:lpstr>Tarifwahl</vt:lpstr>
      <vt:lpstr>Beispiel anhand von Lichtenberg</vt:lpstr>
      <vt:lpstr>Nutzungsverhalten</vt:lpstr>
      <vt:lpstr>Beispiel anhand von Lichtenberg</vt:lpstr>
    </vt:vector>
  </TitlesOfParts>
  <Company>TUV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Ergbnispräsentation Versorgungs- und Bedarfsumfrage</dc:title>
  <dc:creator>Anja Glante</dc:creator>
  <cp:lastModifiedBy>Anja Glante</cp:lastModifiedBy>
  <cp:revision>15</cp:revision>
  <dcterms:created xsi:type="dcterms:W3CDTF">2017-03-17T14:13:21Z</dcterms:created>
  <dcterms:modified xsi:type="dcterms:W3CDTF">2017-03-20T13:50:49Z</dcterms:modified>
</cp:coreProperties>
</file>